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9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82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0028-3609-7A00-34D3-7BE525543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28" y="957943"/>
            <a:ext cx="10613571" cy="794657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7CD0F-BE15-A10E-93D3-C019300ED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229" y="1861457"/>
            <a:ext cx="10613571" cy="37338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FFE2C-1B7F-7A07-010B-B5389E9A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BADFE-071D-6664-8115-E65A2298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97E3A-3DFB-0EE8-9D4D-E05F8FF7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1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06DC-208F-47A8-7B2E-9FBB8C21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C3D87-69B6-D845-06C2-22327D087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F0F5-7854-D2D9-E8CD-95C88B01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BCD15-F423-46E7-C0C0-3A71B039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B4BAA-4A12-1C5B-3B0A-FEAA9D45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8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500DD-238A-D6E4-4235-C1CCB586AB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91807-A1A9-2260-F668-8030E7DC2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74247-0547-DE72-4A24-2DC95B2D7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81D2B-5AEE-436A-0C9A-D904F3CA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CB72D-3E6C-4D85-BD96-B2691F75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3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1BD-3E4D-8B86-0F8C-9A8AED79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876F-42B9-68FF-21B3-14BA3632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CF93-07BE-1CCD-91A9-1ABFABE9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B9095-69AB-ED3B-0B30-D3CB7658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FF8D8-149B-468F-A550-040C84A8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57AC-0DB6-E237-04E2-0072CD91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9688-C293-98E1-373A-580D351BC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64902-9B6F-95D1-CFEC-82F58836E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7E555-91C5-7CD6-E5AE-F910642E2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41FD7-AA81-1528-E3D7-FA780DB7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0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5A05-9F27-61F3-1D3F-E3BC1445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A6475-A212-6D63-D391-0A52E42EB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7ED38-2363-EB56-1ED0-7B72C5DB1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73D90-2A02-F973-8388-45DA21AC5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ED648-904A-C2D8-8817-D631740A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86E79-6471-8412-773C-5B890B96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78D05-7C0F-C4A5-2905-9C40EA0C6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AD75-6CE6-1244-39DB-01C82751B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B1BCB-DD85-AB1D-0A97-EB271FC92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5366C-3D8D-97D2-1410-5A329C936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5D592-E8A3-5166-8356-EC5F852B2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9D306-2A1A-785A-2D4A-D6789B7B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C3477-EF83-5490-4248-410954F9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3C99D-A26E-C8C0-6DE8-0E0C5A4F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1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0A50-1350-5327-959E-9206F5FF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CF0E6-0C0C-2F8E-51E9-99013F05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569CB-F0D2-4F77-5012-DFEBE6AC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227BA-7038-D450-5891-D9FA68E4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3A2BD-EAA6-7D46-BE39-08190CD2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DA842B-C200-C490-AAEC-B081A6C4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EDF2-1C6D-496C-EAF8-E32C7FDA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697B-99CF-C359-2084-407C5C95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60D99-89C5-0344-B01D-89F7B5936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BE66E-349F-791E-79CF-A63DE68B0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001A2-1671-E08D-0C2D-52CD90D4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52CFE-AC4E-07AF-4B5B-B21FE2DC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2CD74-49D2-66BB-72C9-60314F62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67BA-D927-4A36-28F5-95ACDE22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715A8-DD09-E8D4-3AA5-C15A8432F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81D2B-D2F1-4C7C-4211-8C68AE434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6EAE9-A681-DF87-BEFD-983EE0FE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6A1ED-899C-46C7-A450-3C5B734D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F954E-3311-4AA3-3D15-76E79D11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0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5049C-198A-4C91-8497-EC3453D7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BBACC-4AA5-B459-32E3-1FD48A80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4886"/>
            <a:ext cx="10515600" cy="4642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B6452-EEEB-7E7B-33EB-310EFEEE3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4F715-74F5-C449-A95D-F58545FB91A7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135AD-D5DE-3729-148A-FC5D102BF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2506D-AD96-DC19-435B-F1D6D4D44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64F8F-CDFE-1847-AB21-70FDCCD8D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2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BB26-5339-C7F8-00BC-B97F1A2E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IN" sz="1600" dirty="0">
                <a:effectLst/>
                <a:latin typeface="Helvetica Neue" panose="02000503000000020004" pitchFamily="2" charset="0"/>
              </a:rPr>
            </a:br>
            <a:r>
              <a:rPr lang="en-IN" sz="54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Exploring Machine Learning (ML) Business Use Cases</a:t>
            </a:r>
            <a:br>
              <a:rPr lang="en-IN" sz="1600" dirty="0">
                <a:effectLst/>
                <a:latin typeface="Helvetica Neue" panose="02000503000000020004" pitchFamily="2" charset="0"/>
              </a:rPr>
            </a:br>
            <a:endParaRPr lang="en-IN" sz="16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2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ML in Healthcare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In healthcare, ML enhances diagnostic accuracy by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analyzing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medical images and detecting conditions early.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Predictive analytics powered by ML enables early detection of diseases, leading to improved patient outcomes.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accelerates the drug discovery process by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analyzing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molecular data to identify promising treatments.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Patient care is personalized by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analyzing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health records, ensuring treatments are tailored to individual needs.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Hospitals use ML to manage resources effectively, optimizing staffing and patient scheduling.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Medical Imaging Analysis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models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medical images to detect diseases such as cancer, improving diagnostic accuracy.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Computer vision techniques identify anomalies in X-rays, MRIs, and other medical imaging data.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 following diagram illustrates Using computer vision for cancer detection</a:t>
            </a:r>
            <a:r>
              <a:rPr lang="en-IN" kern="100" dirty="0">
                <a:latin typeface="Helvetica Neue" panose="02000503000000020004" pitchFamily="2" charset="0"/>
                <a:cs typeface="Times New Roman" panose="02020603050405020304" pitchFamily="18" charset="0"/>
              </a:rPr>
              <a:t>:</a:t>
            </a:r>
            <a:endParaRPr lang="en-IN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B716D-7ED1-D79D-8774-909B87B9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64" y="3855924"/>
            <a:ext cx="7772400" cy="20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0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Drug</a:t>
            </a:r>
            <a:r>
              <a:rPr lang="en-IN" sz="2000" dirty="0">
                <a:solidFill>
                  <a:srgbClr val="0070C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Discovery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ML accelerates the drug discovery process by </a:t>
            </a:r>
            <a:r>
              <a:rPr lang="en-IN" dirty="0" err="1"/>
              <a:t>analyzing</a:t>
            </a:r>
            <a:r>
              <a:rPr lang="en-IN" dirty="0"/>
              <a:t> vast amounts of data from genomics, clinical trials, and molecular biology.</a:t>
            </a:r>
          </a:p>
          <a:p>
            <a:r>
              <a:rPr lang="en-IN" dirty="0"/>
              <a:t>It helps identify potential drug candidates by predicting which molecules will interact effectively with biological targets.</a:t>
            </a:r>
          </a:p>
          <a:p>
            <a:r>
              <a:rPr lang="en-IN" dirty="0"/>
              <a:t>ML models are used to simulate chemical reactions, reducing the time and cost involved in lab experiments.</a:t>
            </a:r>
          </a:p>
          <a:p>
            <a:r>
              <a:rPr lang="en-IN" dirty="0"/>
              <a:t>Predictive analytics help determine the efficacy and safety of drug compounds before human trials.</a:t>
            </a:r>
          </a:p>
          <a:p>
            <a:r>
              <a:rPr lang="en-IN" dirty="0"/>
              <a:t>ML also optimizes clinical trial design, ensuring the right patient cohorts are selected, improving trial success rates.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9986-6D8D-B431-9F25-474539C4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Healthcare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63CA7-8D02-2F7A-98E4-1ADDE9A92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ML automates the extraction of insights from vast healthcare data, including medical records and imaging.</a:t>
            </a:r>
          </a:p>
          <a:p>
            <a:r>
              <a:rPr lang="en-IN" b="1" dirty="0"/>
              <a:t>Natural Language Processing (NLP) </a:t>
            </a:r>
            <a:r>
              <a:rPr lang="en-IN" dirty="0"/>
              <a:t>processes unstructured medical notes, improving clinical decision-making.</a:t>
            </a:r>
          </a:p>
          <a:p>
            <a:r>
              <a:rPr lang="en-IN" dirty="0"/>
              <a:t>ML enhances data management efficiency, reducing human error and optimizing healthcare workflows.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35060-D232-B2EC-886E-4063CDA51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71" y="3855924"/>
            <a:ext cx="7772400" cy="21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2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ML in Retail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Retailers use ML to personalize online shopping experiences with recommendation engines and visual search technology.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helps retailers better understand customer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and predict demand, enhancing inventory management.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 following diagram </a:t>
            </a:r>
          </a:p>
          <a:p>
            <a:pPr marL="0" indent="0">
              <a:buNone/>
            </a:pP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illustrates an architecture </a:t>
            </a:r>
          </a:p>
          <a:p>
            <a:pPr marL="0" indent="0">
              <a:buNone/>
            </a:pP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for building an ML-based </a:t>
            </a:r>
          </a:p>
          <a:p>
            <a:pPr marL="0" indent="0">
              <a:buNone/>
            </a:pP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image search capability:</a:t>
            </a:r>
          </a:p>
          <a:p>
            <a:endParaRPr lang="en-I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696A6-666A-4E36-7F27-755565F1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3012677"/>
            <a:ext cx="6186714" cy="32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Targeted</a:t>
            </a:r>
            <a:r>
              <a:rPr lang="en-IN" sz="2000" dirty="0">
                <a:solidFill>
                  <a:srgbClr val="0070C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Marketing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revolutionizes marketing by enabling highly personalized campaigns based on user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and preferences.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Customer segmentation with ML allows marketers to target the right audience with tailored offers.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Recommendation engines powered by ML increase customer engagement by suggesting relevant products or services.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optimizes digital ad placements, reducing wasted spending and increasing conversion rates.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Marketers use ML to predict customer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and refine strategies, resulting in a higher return on investment (ROI).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7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Sentiment Analysis in Retail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Retailers use ML-driven sentiment analysis to gauge customer opinions from reviews, social media, and feedback.</a:t>
            </a:r>
          </a:p>
          <a:p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Analyzing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sentiment helps retailers identify areas where products or services can be improved.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Real-time monitoring of brand reputation allows businesses to quickly address negative feedback and respond proactively.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models detect emerging trends in customer satisfaction or dissatisfaction, helping businesses stay ahead of issues.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Retailers can use sentiment insights to inform future product development, ensuring alignment with customer needs.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62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ML in Manufacturing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Manufacturing leverages ML for predictive maintenance, quality control, and supply chain optimization.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helps reduce downtime, improve product quality, and enhance operational efficiency.</a:t>
            </a:r>
          </a:p>
          <a:p>
            <a:pPr marL="0" indent="0">
              <a:buNone/>
            </a:pPr>
            <a:r>
              <a:rPr lang="en-IN" i="1" dirty="0">
                <a:effectLst/>
                <a:latin typeface="Helvetica Neue" panose="02000503000000020004" pitchFamily="2" charset="0"/>
              </a:rPr>
              <a:t>   Manufacturing business process flow: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795DA-19B0-3A54-8B71-AE0BE78B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525234"/>
            <a:ext cx="7326086" cy="256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2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Predictive Maintenance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Predictive maintenance powered by ML enables industries to forecast equipment failures before they happen.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Sensor data is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analyzed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in real-time to predict when maintenance is required, reducing unnecessary downtime.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helps companies extend the lifespan of equipment by preventing costly and unexpected breakdowns.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Industries like manufacturing, aviation, and automotive rely on predictive maintenance to increase safety and efficiency.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Optimized maintenance schedules through ML reduce operational costs and improve machine reliability.</a:t>
            </a:r>
            <a:br>
              <a:rPr lang="en-IN" dirty="0">
                <a:effectLst/>
                <a:latin typeface="Helvetica Neue" panose="02000503000000020004" pitchFamily="2" charset="0"/>
              </a:rPr>
            </a:br>
            <a:endParaRPr lang="en-IN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39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ML in Automotive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Autonomous vehicles (AVs) use AI and ML for decision-making, navigation, and obstacle avoidance.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enhances perception, localization, and path planning for AVs.</a:t>
            </a:r>
          </a:p>
          <a:p>
            <a:pPr marL="0" indent="0">
              <a:buNone/>
            </a:pPr>
            <a:r>
              <a:rPr lang="en-IN" i="1" dirty="0">
                <a:effectLst/>
                <a:latin typeface="Helvetica Neue" panose="02000503000000020004" pitchFamily="2" charset="0"/>
              </a:rPr>
              <a:t>   Autonomous vehicle system architecture:</a:t>
            </a:r>
            <a:br>
              <a:rPr lang="en-IN" dirty="0">
                <a:effectLst/>
                <a:latin typeface="Helvetica Neue" panose="02000503000000020004" pitchFamily="2" charset="0"/>
              </a:rPr>
            </a:br>
            <a:endParaRPr lang="en-IN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0B45A-FAD0-C0BE-FEE8-F3F9A9C6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344863"/>
            <a:ext cx="7721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5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6007-D68E-DA0C-BD86-30B71A84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br>
              <a:rPr lang="en-IN" sz="36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86D90-C761-CC4B-CBEE-8249409BD05A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Machine Learning (ML) 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provides businesses with data-driven insights to solve real-world problems.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Understanding different business workflows is crucial for developing effective ML solutions.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is applied in various industries like finance, healthcare, retail, and manufacturing to enhance efficiency.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 ultimate goal of ML is to optimize decision-making, improve operations, and reduce costs.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This chapter highlights practical use cases of ML across industries, demonstrating its potential impact.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88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Advanced Driver Assistance Systems (ADAS)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ADAS leverages ML to enhance vehicle safety by processing data from sensors and cameras in real-time.</a:t>
            </a:r>
          </a:p>
          <a:p>
            <a:r>
              <a:rPr lang="en-IN" dirty="0"/>
              <a:t>Features like adaptive cruise control, lane-keeping assistance, and automatic emergency braking are powered by ML.</a:t>
            </a:r>
          </a:p>
          <a:p>
            <a:r>
              <a:rPr lang="en-IN" dirty="0"/>
              <a:t>ML models continuously learn and improve from driving patterns, making ADAS systems more reliable over time.</a:t>
            </a:r>
          </a:p>
          <a:p>
            <a:r>
              <a:rPr lang="en-IN" dirty="0"/>
              <a:t>ADAS systems reduce human error, assist drivers in critical situations, and prevent potential accidents.</a:t>
            </a:r>
          </a:p>
          <a:p>
            <a:r>
              <a:rPr lang="en-IN" dirty="0"/>
              <a:t>This technology is a stepping stone toward fully autonomous vehicles, which rely heavily on ML for safe operation.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08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 is transforming industries by improving decision-making, operational efficiency, and customer experience.</a:t>
            </a:r>
          </a:p>
          <a:p>
            <a:r>
              <a:rPr lang="en-IN" dirty="0"/>
              <a:t>From healthcare to finance, ML solutions address complex challenges and unlock new opportunities for innovation.</a:t>
            </a:r>
          </a:p>
          <a:p>
            <a:r>
              <a:rPr lang="en-IN" dirty="0"/>
              <a:t>The widespread adoption of ML highlights its potential to reshape business processes and drive future growth.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2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Key Industry ML Use Cases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is applied across various industries to solve critical business challenges. Industries covered include: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Financial services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Healthcare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Retail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Manufacturing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Automotive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5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ML in Financial Services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Financial services use ML to improve decision-making in areas like trading, risk management, and customer service.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models detect fraud and streamline processes in banking, insurance, and investment sectors.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Automation in loan approvals through ML reduces human errors and increases processing speed.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Banks enhance customer experience using ML-powered personalization for tailored financial advice.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helps financial institutions optimize resources, cut operational costs, and stay competitive.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99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Capital</a:t>
            </a:r>
            <a:r>
              <a:rPr lang="en-IN" sz="2000" dirty="0">
                <a:solidFill>
                  <a:srgbClr val="0070C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Markets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helps optimize trading strategies and generate market insights.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Applications include sales, trading, and research.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models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large amounts of data to inform trading decisions and reduce trading costs.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5322A-BA0B-1995-80EE-E5270898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457" y="3102430"/>
            <a:ext cx="6918778" cy="30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6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Investment Banking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helps automate document searches and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structured and unstructured data in investment banking.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This reduces time spent on preparing pitch books, financial models, and extracting relevant information.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 following diagram illustrates the Investment Banking workflow: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B96D4-B549-E6E7-D7DC-F5895CC6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3855924"/>
            <a:ext cx="7772400" cy="204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1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Wealth Management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personalizes wealth management solutions by </a:t>
            </a:r>
            <a:r>
              <a:rPr lang="en-I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analyzing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client data.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Recommendation systems suggest next-best actions for financial advisors to improve client outcomes.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 following diagram illustrates the concept of the Next Best Action method: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2EA9F-45F9-0895-E76F-978767D8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928" y="3745593"/>
            <a:ext cx="7772400" cy="140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ML in Back Office Operations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Back office operations in financial services use ML for </a:t>
            </a:r>
            <a:r>
              <a:rPr lang="en-IN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Net Asset Value (NAV) </a:t>
            </a:r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calculations and trade settlement predictions.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helps flag pricing exceptions, identify errors, and optimize transaction settlement.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 NAV review process is depicted in the following diagram</a:t>
            </a: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06B6A-7A4E-7899-394D-8A605547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64" y="4029529"/>
            <a:ext cx="7772400" cy="16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5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CB1-6A75-19E0-4700-3242771A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kern="1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Risk Management &amp; Fraud Detection</a:t>
            </a:r>
            <a:endParaRPr lang="en-US" sz="3200" b="1" kern="1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930F-6BBA-738C-CB0F-B357B31A4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plays a critical role in anti-money laundering and trade surveillance.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ML detects fraudulent activities, monitors market abuse, and assesses risks in financial transactions.</a:t>
            </a:r>
          </a:p>
          <a:p>
            <a:r>
              <a:rPr lang="en-I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 following diagram illustrates the Anti-money laundering flow</a:t>
            </a:r>
            <a:r>
              <a:rPr lang="en-IN" dirty="0">
                <a:effectLst/>
                <a:latin typeface="Helvetica Neue" panose="02000503000000020004" pitchFamily="2" charset="0"/>
              </a:rPr>
              <a:t>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E961-EA38-CF47-ED48-D623ADC3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07" y="3200398"/>
            <a:ext cx="7491185" cy="28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7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{4E6C3922-7F61-324D-AA75-77DCA633B5E1}tf10001072</Template>
  <TotalTime>1224</TotalTime>
  <Words>1209</Words>
  <Application>Microsoft Macintosh PowerPoint</Application>
  <PresentationFormat>Widescreen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Office Theme</vt:lpstr>
      <vt:lpstr> Exploring Machine Learning (ML) Business Use Cases </vt:lpstr>
      <vt:lpstr>Introduction </vt:lpstr>
      <vt:lpstr>Key Industry ML Use Cases</vt:lpstr>
      <vt:lpstr>ML in Financial Services</vt:lpstr>
      <vt:lpstr>Capital Markets</vt:lpstr>
      <vt:lpstr>Investment Banking</vt:lpstr>
      <vt:lpstr>Wealth Management</vt:lpstr>
      <vt:lpstr>ML in Back Office Operations</vt:lpstr>
      <vt:lpstr>Risk Management &amp; Fraud Detection</vt:lpstr>
      <vt:lpstr>ML in Healthcare</vt:lpstr>
      <vt:lpstr>Medical Imaging Analysis</vt:lpstr>
      <vt:lpstr>Drug Discovery</vt:lpstr>
      <vt:lpstr>Healthcare Data Management</vt:lpstr>
      <vt:lpstr>ML in Retail</vt:lpstr>
      <vt:lpstr>Targeted Marketing</vt:lpstr>
      <vt:lpstr>Sentiment Analysis in Retail</vt:lpstr>
      <vt:lpstr>ML in Manufacturing</vt:lpstr>
      <vt:lpstr>Predictive Maintenance</vt:lpstr>
      <vt:lpstr>ML in Automotive</vt:lpstr>
      <vt:lpstr>Advanced Driver Assistance Systems (ADAS)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2024-09-05T03:24:12Z</dcterms:created>
  <dcterms:modified xsi:type="dcterms:W3CDTF">2024-09-13T17:48:02Z</dcterms:modified>
</cp:coreProperties>
</file>